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12192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Calibri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Calibri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Calibri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Calibri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B7818E3-99F5-4F2B-BCF3-F7DDD31A7C2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48D6923-1218-4991-8D63-B289148616B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DD70703-5A25-4DDA-BB4B-90A3C6F1F635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8F2AC92-5E2D-4A21-B809-B62CEE048C3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00F0467-29E8-4E4F-A2D5-E964432FFB09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40C16D4-2783-4D1E-8361-58729743B57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1FE7CC-EF72-4C8A-BF01-C47DEE6FE46A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727DCD5-2B83-49E0-9526-8F2D3209DC6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CAA1584-9B1D-4247-8671-48C4D07A8D23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AC0B10-6CEF-451F-B33C-BDB8A46D5EA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B4DBF8A-D5EE-4329-BBFA-18209E978C4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DCA4099-4533-415B-80DB-5572638F557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5542FD2-E50A-41EE-B122-7938DE458797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61A6AE1-A464-4494-9941-9002CE607FA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0F6CE44-2B0D-4F4B-A666-69106B22490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D9D8356-334A-46C8-88ED-081357B697D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06F1EFE-7412-4604-8BF5-BD527734F19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58374F-74C6-42E6-B5AA-3B02EAB10A0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F8FD69C-188A-4914-9149-48AE7488D40A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F386B6B-BE88-4F28-B4EF-B17FA08152F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55962EE-8EF1-45E4-A182-6232AE8A1ED9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D42BDD9-FEDB-46F9-A004-B528458781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DD8182-F544-466F-A098-9600E526B9EC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F4B716-963E-45BE-B7E9-58A037D02B07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5pPr>
      <a:lvl6pPr marL="4572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6pPr>
      <a:lvl7pPr marL="9144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7pPr>
      <a:lvl8pPr marL="13716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8pPr>
      <a:lvl9pPr marL="18288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>
        <a:lnSpc>
          <a:spcPct val="90000"/>
        </a:lnSpc>
        <a:spcBef>
          <a:spcPts val="1000"/>
        </a:spcBef>
        <a:spcAft>
          <a:spcPts val="0"/>
        </a:spcAft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-144463" y="1657350"/>
            <a:ext cx="3867151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0" y="668337"/>
            <a:ext cx="279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2" hidden="0"/>
          <p:cNvSpPr/>
          <p:nvPr isPhoto="0" userDrawn="0"/>
        </p:nvSpPr>
        <p:spPr bwMode="auto">
          <a:xfrm>
            <a:off x="3319463" y="2895600"/>
            <a:ext cx="9043987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455B"/>
                </a:solidFill>
                <a:latin typeface="Helvetica Neue"/>
                <a:cs typeface="Tahoma"/>
              </a:rPr>
              <a:t>Подача заявления для участия в программе на портале «Работа в России» </a:t>
            </a:r>
            <a:endParaRPr/>
          </a:p>
        </p:txBody>
      </p:sp>
      <p:pic>
        <p:nvPicPr>
          <p:cNvPr id="9" name="Рисунок 3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9928225" y="585788"/>
            <a:ext cx="9048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4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10833100" y="539750"/>
            <a:ext cx="1006474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6" hidden="0"/>
          <p:cNvSpPr>
            <a:spLocks noChangeArrowheads="1"/>
          </p:cNvSpPr>
          <p:nvPr isPhoto="0" userDrawn="0"/>
        </p:nvSpPr>
        <p:spPr bwMode="auto">
          <a:xfrm>
            <a:off x="2586038" y="635000"/>
            <a:ext cx="701992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F3588"/>
                </a:solidFill>
                <a:latin typeface="Helvetica Neue"/>
              </a:rPr>
              <a:t>Программа государственной поддержки в 2021 году</a:t>
            </a:r>
            <a:endParaRPr/>
          </a:p>
          <a:p>
            <a:pPr algn="ctr">
              <a:defRPr/>
            </a:pPr>
            <a:r>
              <a:rPr lang="ru-RU" b="1">
                <a:solidFill>
                  <a:srgbClr val="1F3588"/>
                </a:solidFill>
                <a:latin typeface="Helvetica Neue"/>
              </a:rPr>
              <a:t> юридических лиц и индивидуальных предпринимателей </a:t>
            </a:r>
            <a:endParaRPr/>
          </a:p>
          <a:p>
            <a:pPr algn="ctr">
              <a:defRPr/>
            </a:pPr>
            <a:r>
              <a:rPr lang="ru-RU" b="1">
                <a:solidFill>
                  <a:srgbClr val="1F3588"/>
                </a:solidFill>
                <a:latin typeface="Helvetica Neue"/>
              </a:rPr>
              <a:t>при трудоустройстве безработных граждан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4481513" y="868363"/>
            <a:ext cx="7005637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2" hidden="0"/>
          <p:cNvSpPr/>
          <p:nvPr isPhoto="0" userDrawn="0"/>
        </p:nvSpPr>
        <p:spPr bwMode="auto">
          <a:xfrm>
            <a:off x="150813" y="1520825"/>
            <a:ext cx="4135437" cy="329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>
                <a:ln w="0"/>
                <a:solidFill>
                  <a:srgbClr val="333699"/>
                </a:solidFill>
                <a:latin typeface="Candara"/>
              </a:rPr>
              <a:t>Для подачи заявления в первую очередь</a:t>
            </a:r>
            <a:endParaRPr/>
          </a:p>
          <a:p>
            <a:pPr algn="ctr">
              <a:defRPr/>
            </a:pPr>
            <a:r>
              <a:rPr lang="ru-RU" sz="2600">
                <a:ln w="0"/>
                <a:solidFill>
                  <a:srgbClr val="333699"/>
                </a:solidFill>
                <a:latin typeface="Candara"/>
              </a:rPr>
              <a:t>  необходимо зайти на портал «Работа в России»</a:t>
            </a:r>
            <a:endParaRPr/>
          </a:p>
          <a:p>
            <a:pPr algn="ctr">
              <a:defRPr/>
            </a:pPr>
            <a:r>
              <a:rPr lang="ru-RU" sz="2600">
                <a:ln w="0"/>
                <a:solidFill>
                  <a:srgbClr val="333699"/>
                </a:solidFill>
                <a:latin typeface="Candara"/>
              </a:rPr>
              <a:t> в качестве работодателя (вкладка в правом верхнем углу должна быть отмечена синим цветом).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4724399" y="550863"/>
            <a:ext cx="678973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5" hidden="0"/>
          <p:cNvSpPr/>
          <p:nvPr isPhoto="0" userDrawn="0"/>
        </p:nvSpPr>
        <p:spPr bwMode="auto">
          <a:xfrm>
            <a:off x="119063" y="820738"/>
            <a:ext cx="4224337" cy="449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>
                <a:ln w="0"/>
                <a:solidFill>
                  <a:srgbClr val="333699"/>
                </a:solidFill>
                <a:latin typeface="Candara"/>
              </a:rPr>
              <a:t>Как принять участие в программе пошагово и каким требованиям и условиям нужно соответствовать указано в специальном разделе на портале. Важно с ними ознакомиться перед подачей заявления.</a:t>
            </a:r>
            <a:endParaRPr/>
          </a:p>
          <a:p>
            <a:pPr algn="ctr">
              <a:defRPr/>
            </a:pPr>
            <a:endParaRPr lang="ru-RU" sz="2200">
              <a:ln w="0"/>
              <a:solidFill>
                <a:srgbClr val="333699"/>
              </a:solidFill>
              <a:latin typeface="Candara"/>
            </a:endParaRPr>
          </a:p>
          <a:p>
            <a:pPr algn="ctr">
              <a:defRPr/>
            </a:pPr>
            <a:r>
              <a:rPr lang="ru-RU" sz="2200">
                <a:ln w="0"/>
                <a:solidFill>
                  <a:srgbClr val="333699"/>
                </a:solidFill>
                <a:latin typeface="Candara"/>
              </a:rPr>
              <a:t>По кнопке </a:t>
            </a:r>
            <a:r>
              <a:rPr lang="ru-RU" sz="2200">
                <a:ln w="0"/>
                <a:solidFill>
                  <a:srgbClr val="FF0000"/>
                </a:solidFill>
                <a:latin typeface="Candara"/>
              </a:rPr>
              <a:t>«подать заявление» </a:t>
            </a:r>
            <a:endParaRPr/>
          </a:p>
          <a:p>
            <a:pPr algn="ctr">
              <a:defRPr/>
            </a:pPr>
            <a:r>
              <a:rPr lang="ru-RU" sz="2200">
                <a:ln w="0"/>
                <a:solidFill>
                  <a:srgbClr val="333699"/>
                </a:solidFill>
                <a:latin typeface="Candara"/>
              </a:rPr>
              <a:t>Вы переходите в раздел сайта </a:t>
            </a:r>
            <a:endParaRPr/>
          </a:p>
          <a:p>
            <a:pPr algn="ctr">
              <a:defRPr/>
            </a:pPr>
            <a:r>
              <a:rPr lang="ru-RU" sz="2200">
                <a:ln w="0"/>
                <a:solidFill>
                  <a:srgbClr val="333699"/>
                </a:solidFill>
                <a:latin typeface="Candara"/>
              </a:rPr>
              <a:t>для авторизации или регистрации работодателя.</a:t>
            </a:r>
            <a:endParaRPr lang="ru-RU" sz="2200">
              <a:ln w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652463" y="523875"/>
            <a:ext cx="675957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5" hidden="0"/>
          <p:cNvSpPr/>
          <p:nvPr isPhoto="0" userDrawn="0"/>
        </p:nvSpPr>
        <p:spPr bwMode="auto">
          <a:xfrm>
            <a:off x="7196138" y="533400"/>
            <a:ext cx="4995862" cy="5478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>
                <a:ln w="0"/>
                <a:solidFill>
                  <a:srgbClr val="333699"/>
                </a:solidFill>
                <a:latin typeface="Candara"/>
              </a:rPr>
              <a:t>В данном разделе необходимо внести свои регистрационные данные на портале для авторизации (если Вы регистрировались ранее). </a:t>
            </a:r>
            <a:endParaRPr/>
          </a:p>
          <a:p>
            <a:pPr algn="ctr">
              <a:defRPr/>
            </a:pPr>
            <a:r>
              <a:rPr lang="ru-RU" sz="2500">
                <a:ln w="0"/>
                <a:solidFill>
                  <a:srgbClr val="333699"/>
                </a:solidFill>
                <a:latin typeface="Candara"/>
              </a:rPr>
              <a:t>Если Вы ранее не регистрировались на портале то, необходимо пройти регистрацию. По вкладке </a:t>
            </a:r>
            <a:r>
              <a:rPr lang="ru-RU" sz="2500" b="1" u="sng">
                <a:ln w="0"/>
                <a:solidFill>
                  <a:srgbClr val="333699"/>
                </a:solidFill>
                <a:latin typeface="Candara"/>
              </a:rPr>
              <a:t>«зарегистрироваться» </a:t>
            </a:r>
            <a:r>
              <a:rPr lang="ru-RU" sz="2500">
                <a:ln w="0"/>
                <a:solidFill>
                  <a:srgbClr val="333699"/>
                </a:solidFill>
                <a:latin typeface="Candara"/>
              </a:rPr>
              <a:t>появится специальная форма для  регистрации работодателя  на портале. </a:t>
            </a:r>
            <a:endParaRPr/>
          </a:p>
          <a:p>
            <a:pPr algn="ctr">
              <a:defRPr/>
            </a:pPr>
            <a:r>
              <a:rPr lang="ru-RU" sz="2500">
                <a:ln w="0"/>
                <a:solidFill>
                  <a:srgbClr val="FF455B"/>
                </a:solidFill>
                <a:latin typeface="Candara"/>
              </a:rPr>
              <a:t>Вход через ЕСИА не требуется.</a:t>
            </a:r>
            <a:endParaRPr/>
          </a:p>
          <a:p>
            <a:pPr algn="ctr">
              <a:defRPr/>
            </a:pPr>
            <a:r>
              <a:rPr lang="ru-RU" sz="2500">
                <a:ln w="0"/>
                <a:solidFill>
                  <a:srgbClr val="333699"/>
                </a:solidFill>
                <a:latin typeface="Candara"/>
              </a:rPr>
              <a:t>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2" hidden="0"/>
          <p:cNvSpPr/>
          <p:nvPr isPhoto="0" userDrawn="0"/>
        </p:nvSpPr>
        <p:spPr bwMode="auto">
          <a:xfrm>
            <a:off x="547688" y="1584324"/>
            <a:ext cx="4494212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n w="0"/>
                <a:solidFill>
                  <a:srgbClr val="333699"/>
                </a:solidFill>
                <a:latin typeface="Candara"/>
              </a:rPr>
              <a:t>Заявление для участия в программе подается в рамках государственной услуги содействия работодателям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n w="0"/>
                <a:solidFill>
                  <a:srgbClr val="333699"/>
                </a:solidFill>
                <a:latin typeface="Candara"/>
              </a:rPr>
              <a:t> в подборе необходимых работников.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n w="0"/>
                <a:solidFill>
                  <a:srgbClr val="333699"/>
                </a:solidFill>
                <a:latin typeface="Candara"/>
              </a:rPr>
              <a:t>Однако в заявлении обязательно нужно проставить 2 галочки «Я хочу принять участие в программе государственной поддержки….» и «я принимаю и обязуюсь соблюдать условия участия в программе».  </a:t>
            </a:r>
            <a:endParaRPr/>
          </a:p>
        </p:txBody>
      </p:sp>
      <p:pic>
        <p:nvPicPr>
          <p:cNvPr id="7" name="Рисунок 1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5157788" y="469900"/>
            <a:ext cx="6583361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2" hidden="0"/>
          <p:cNvSpPr/>
          <p:nvPr isPhoto="0" userDrawn="0"/>
        </p:nvSpPr>
        <p:spPr bwMode="auto">
          <a:xfrm>
            <a:off x="344488" y="1174750"/>
            <a:ext cx="4711700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-20">
                <a:ln w="0"/>
                <a:solidFill>
                  <a:srgbClr val="333699"/>
                </a:solidFill>
                <a:latin typeface="Candara"/>
              </a:rPr>
              <a:t>После полного заполнения заявления необходимо нажать в левом нижнем углу кнопку </a:t>
            </a:r>
            <a:r>
              <a:rPr lang="ru-RU" sz="2400" spc="-20">
                <a:ln w="0"/>
                <a:solidFill>
                  <a:srgbClr val="FF0000"/>
                </a:solidFill>
                <a:latin typeface="Candara"/>
              </a:rPr>
              <a:t>«Подать заявление», </a:t>
            </a:r>
            <a:r>
              <a:rPr lang="ru-RU" sz="2400" spc="-20">
                <a:ln w="0"/>
                <a:solidFill>
                  <a:srgbClr val="333699"/>
                </a:solidFill>
                <a:latin typeface="Candara"/>
              </a:rPr>
              <a:t>после чего Ваше заявление попадет в личные кабинет  центра занятости населения, который оперативно его рассмотрит и предложит подходящих работников из числа безработных.</a:t>
            </a:r>
            <a:endParaRPr lang="ru-RU" sz="1600">
              <a:ln w="0"/>
              <a:solidFill>
                <a:srgbClr val="333699"/>
              </a:solidFill>
              <a:latin typeface="Arial Black"/>
            </a:endParaRPr>
          </a:p>
        </p:txBody>
      </p:sp>
      <p:pic>
        <p:nvPicPr>
          <p:cNvPr id="7" name="Рисунок 1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5056188" y="533400"/>
            <a:ext cx="66421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2" hidden="0"/>
          <p:cNvSpPr/>
          <p:nvPr isPhoto="0" userDrawn="0"/>
        </p:nvSpPr>
        <p:spPr bwMode="auto">
          <a:xfrm>
            <a:off x="366713" y="2214563"/>
            <a:ext cx="1145857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-20">
                <a:ln w="0"/>
                <a:solidFill>
                  <a:srgbClr val="333699"/>
                </a:solidFill>
                <a:latin typeface="Candara"/>
              </a:rPr>
              <a:t>После трудоустройства безработного по заявленной вакансии необходимо сообщить в центр </a:t>
            </a:r>
            <a:r>
              <a:rPr lang="ru-RU" sz="3600" spc="-20">
                <a:ln w="0"/>
                <a:solidFill>
                  <a:srgbClr val="333699"/>
                </a:solidFill>
                <a:latin typeface="Candara"/>
              </a:rPr>
              <a:t>занятости населения </a:t>
            </a:r>
            <a:r>
              <a:rPr lang="ru-RU" sz="3600" spc="-20">
                <a:ln w="0"/>
                <a:solidFill>
                  <a:srgbClr val="333699"/>
                </a:solidFill>
                <a:latin typeface="Candara"/>
              </a:rPr>
              <a:t>реквизиты </a:t>
            </a:r>
            <a:r>
              <a:rPr lang="ru-RU" sz="3600" spc="-20">
                <a:ln w="0"/>
                <a:solidFill>
                  <a:srgbClr val="333699"/>
                </a:solidFill>
                <a:latin typeface="Candara"/>
              </a:rPr>
              <a:t>приказа о его приеме на </a:t>
            </a:r>
            <a:r>
              <a:rPr lang="ru-RU" sz="3600" spc="-20">
                <a:ln w="0"/>
                <a:solidFill>
                  <a:srgbClr val="333699"/>
                </a:solidFill>
                <a:latin typeface="Candara"/>
              </a:rPr>
              <a:t>работу</a:t>
            </a:r>
            <a:r>
              <a:rPr lang="ru-RU" sz="2400" spc="-20">
                <a:ln w="0"/>
                <a:solidFill>
                  <a:srgbClr val="333699"/>
                </a:solidFill>
                <a:latin typeface="Candara"/>
              </a:rPr>
              <a:t>.</a:t>
            </a:r>
            <a:endParaRPr lang="ru-RU" sz="1600">
              <a:ln w="0"/>
              <a:solidFill>
                <a:srgbClr val="333699"/>
              </a:solidFill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12192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5816600"/>
            <a:ext cx="12192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6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396875" y="968375"/>
            <a:ext cx="11398250" cy="4197350"/>
          </a:xfrm>
        </p:spPr>
        <p:txBody>
          <a:bodyPr/>
          <a:lstStyle/>
          <a:p>
            <a:pPr>
              <a:defRPr/>
            </a:pPr>
            <a:endParaRPr lang="ru-RU" sz="2200">
              <a:solidFill>
                <a:srgbClr val="FF455B"/>
              </a:solidFill>
              <a:latin typeface="Arial Black"/>
            </a:endParaRPr>
          </a:p>
          <a:p>
            <a:pPr>
              <a:defRPr/>
            </a:pPr>
            <a:r>
              <a:rPr lang="ru-RU" sz="4000">
                <a:solidFill>
                  <a:srgbClr val="333699"/>
                </a:solidFill>
                <a:latin typeface="Candara"/>
              </a:rPr>
              <a:t>На 1 мая 2021 года на портале «Работа в России» по Республике Дагестан размещено более</a:t>
            </a:r>
            <a:endParaRPr/>
          </a:p>
          <a:p>
            <a:pPr>
              <a:defRPr/>
            </a:pPr>
            <a:r>
              <a:rPr lang="ru-RU" sz="4000">
                <a:solidFill>
                  <a:srgbClr val="333699"/>
                </a:solidFill>
                <a:latin typeface="Candara"/>
              </a:rPr>
              <a:t> </a:t>
            </a:r>
            <a:r>
              <a:rPr lang="ru-RU" sz="4000">
                <a:solidFill>
                  <a:srgbClr val="FF455B"/>
                </a:solidFill>
                <a:latin typeface="Candara"/>
              </a:rPr>
              <a:t>235 тыс. резюме граждан, ищущих работу,</a:t>
            </a:r>
            <a:endParaRPr/>
          </a:p>
          <a:p>
            <a:pPr>
              <a:defRPr/>
            </a:pPr>
            <a:r>
              <a:rPr lang="ru-RU" sz="4000">
                <a:solidFill>
                  <a:srgbClr val="FF455B"/>
                </a:solidFill>
                <a:latin typeface="Candara"/>
              </a:rPr>
              <a:t> что является самой крупной базой соискателей, размещенной на портале.</a:t>
            </a:r>
            <a:endParaRPr/>
          </a:p>
          <a:p>
            <a:pPr>
              <a:defRPr/>
            </a:pPr>
            <a:endParaRPr lang="ru-RU" sz="4000">
              <a:solidFill>
                <a:srgbClr val="FF455B"/>
              </a:solidFill>
              <a:latin typeface="Candara"/>
            </a:endParaRPr>
          </a:p>
          <a:p>
            <a:pPr>
              <a:defRPr/>
            </a:pPr>
            <a:endParaRPr lang="ru-RU" sz="4000">
              <a:solidFill>
                <a:srgbClr val="FF455B"/>
              </a:solidFill>
              <a:latin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push dir="u"/>
      </p:transition>
    </mc:Choice>
    <mc:Fallback>
      <p:transition spd="med" advClick="1">
        <p:push dir="u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R7-Office/6.2.2.17</Application>
  <DocSecurity>0</DocSecurity>
  <PresentationFormat>Произвольный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>SPecialiST RePack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Мажид Алиев</dc:creator>
  <cp:keywords/>
  <dc:description/>
  <dc:identifier/>
  <dc:language/>
  <cp:lastModifiedBy>Тарлан Алекперов</cp:lastModifiedBy>
  <cp:revision>50</cp:revision>
  <dcterms:created xsi:type="dcterms:W3CDTF">2015-10-16T21:53:13Z</dcterms:created>
  <dcterms:modified xsi:type="dcterms:W3CDTF">2021-07-01T15:25:43Z</dcterms:modified>
  <cp:category/>
  <cp:contentStatus/>
  <cp:version/>
</cp:coreProperties>
</file>